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5" r:id="rId3"/>
    <p:sldId id="263" r:id="rId4"/>
    <p:sldId id="258" r:id="rId5"/>
    <p:sldId id="262" r:id="rId6"/>
    <p:sldId id="259" r:id="rId7"/>
    <p:sldId id="260" r:id="rId8"/>
    <p:sldId id="265" r:id="rId9"/>
    <p:sldId id="261" r:id="rId10"/>
    <p:sldId id="264" r:id="rId11"/>
    <p:sldId id="266" r:id="rId12"/>
    <p:sldId id="267" r:id="rId13"/>
    <p:sldId id="271" r:id="rId14"/>
    <p:sldId id="268" r:id="rId15"/>
    <p:sldId id="272" r:id="rId16"/>
    <p:sldId id="269" r:id="rId17"/>
    <p:sldId id="270" r:id="rId18"/>
    <p:sldId id="273" r:id="rId19"/>
    <p:sldId id="288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zemyslaw.stuglik@MIX.SMALLGIS.PL" initials="p" lastIdx="1" clrIdx="0">
    <p:extLst>
      <p:ext uri="{19B8F6BF-5375-455C-9EA6-DF929625EA0E}">
        <p15:presenceInfo xmlns:p15="http://schemas.microsoft.com/office/powerpoint/2012/main" userId="S-1-5-21-1005226196-4063526695-1520816060-1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9345F-DD72-4F67-AAE9-AE1F4A4FFAD9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3C351-AE1F-4522-87F9-813E9105F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97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826F-4F6E-46BB-B639-6C19E9027ED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35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26A702-241A-454A-8790-470A8A51D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274CED-A2AD-4BAC-9937-B58F4EFB4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3E0CB3-73B9-4E09-9E05-67C773C58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185CB7-8B61-4BBB-9BB2-55B9C42A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35FE19-D46B-4B16-8F95-E2CD14AC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55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9937C-B4A7-494D-A3EA-714D5B9C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97E4918-2914-4E1C-8C9C-4618428E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5BE878-8881-4FEA-80A9-19EB6DB9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08EA06-337B-46F6-A6BA-CCD6EA90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47F90B-C926-489F-89B0-CB599288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25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20FCB59-7E2B-4161-91F8-5EB240AAD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7F17CF-EE2A-4BAD-9571-790FDB813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D5E3BF-0DBF-4C1E-91DB-4502A930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11A900-9045-4B05-B48E-374A1473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E76A48-3062-4024-91BA-F99406ED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6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08C5C3-5E0C-4E57-B990-489ADEB2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B92958-0308-4058-BF56-46FCF1BA5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ADA7E8-2F37-4CBA-A05C-08AB5F43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2CC253-FFEB-473A-958A-FEF9CA7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379257-6138-4F60-A3DD-6EAE771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47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B1AC72-C475-4F6A-8A78-1CCD8073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0DAD8F-DA7E-4C58-9781-482FE3E79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7B6102-5F19-4765-92EF-4CB1546D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4E9991-A949-4175-82D0-E13E0692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86C4A8-0FBB-4F84-AAD9-7CD00458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80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F944-EDCB-431A-B701-73B42069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A31B83-FCEA-49CB-B4FE-EDDEFB8C8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7D3E73-A0FE-43C5-BBB1-8F408E2EF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AAE5E1-9459-4187-9CA3-D2FCBE1E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9A11CBA-5E30-4DB2-BA62-858C082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01D5E8-A3B8-4ED4-B060-58DF02C9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01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D7042-3E45-4C14-9FD9-AA955F40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4B1EDD-785A-4A3B-A708-8C4BBF27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826E207-F8FF-4CAF-9B41-DDD43BEC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DA7B627-DE4A-4F3F-8A6E-7C28F7E37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8A0963-75BA-4990-9FCB-BE8753B09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DF5A61-2B9E-42C6-A107-F11B438F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631B7FF-1130-40C5-ACAC-03A3D155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81BC13C-0BEC-4271-BDFF-3A9C73D4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80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2FC619-69D4-4567-9C28-0492206B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E27029-F887-44DB-AA7B-F166D8FE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8EAAF2-9685-4BBF-B1AD-B531711A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AE5F1C9-193E-4328-ACFC-E52927CF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56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6665B68-53DC-40AE-9740-F1230EF2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206B203-671A-4455-A15F-FC3AA82D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7DAEC7-E46C-45CC-9767-F1B34F0A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63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10758-E75D-4BFF-9082-DB89182A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0E99D9-9CE6-4CB6-89D2-4383D592B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C64494-CCCB-4887-AF21-022D24918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4FB087-331F-4A7D-8980-2069D7DD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FF7F24-C925-4094-8D66-F1A83FAC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35161D9-DE9A-4F8E-A381-3B9C272E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85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A9B996-E045-44C5-AC2A-525D6059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535F910-40D1-4751-82E5-3EBD76E11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430DBA-8560-4AC2-BFB2-E4CBB2A4E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4D637D-66D5-4FBF-A142-990392C6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68E050-6D9B-45FB-AC6F-35521171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E9FABD-D0F6-4689-9C94-2F1373F4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43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A3AC4B8-77AC-466F-8D37-7CA95B4C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9FE929-F61C-4815-9531-0C24E76D9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BA00C7-3B3F-4A49-8E73-F87417DD6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D2F3-EBDD-404E-85D9-314A5A62EDBC}" type="datetimeFigureOut">
              <a:rPr lang="pl-PL" smtClean="0"/>
              <a:t>2020-07-02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865F8B-2E84-4FB8-A608-10D69D865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76665B-5217-4168-AA72-002DC4631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030A2-DB36-42B9-9453-DCB8705B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23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docs.qgis.org/3.4/en/docs/user_manual/introduction/qgis_gui.html#menu-bar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qgis.org/3.4/en/docs/user_manual/introduction/qgis_gui.html#menu-b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5.svg"/><Relationship Id="rId4" Type="http://schemas.openxmlformats.org/officeDocument/2006/relationships/image" Target="../media/image22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5.svg"/><Relationship Id="rId4" Type="http://schemas.openxmlformats.org/officeDocument/2006/relationships/image" Target="../media/image28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21FAB8-718D-4A1E-BB28-246CD449D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813"/>
            <a:ext cx="9144000" cy="2387600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Obsługa narzędzi dostępnych w oprogramowaniu desktop SIPAM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46B3A5E-7208-438D-A154-7A4C9F1B463B}"/>
              </a:ext>
            </a:extLst>
          </p:cNvPr>
          <p:cNvGrpSpPr/>
          <p:nvPr/>
        </p:nvGrpSpPr>
        <p:grpSpPr>
          <a:xfrm>
            <a:off x="292618" y="226960"/>
            <a:ext cx="11606764" cy="1080000"/>
            <a:chOff x="292618" y="226960"/>
            <a:chExt cx="11606764" cy="1080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DCA6C7B4-475D-4326-937B-9EDFEB44D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9894" y="226960"/>
              <a:ext cx="2992209" cy="108000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BE72B679-893E-49CF-B0D3-80DE84646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8450" y="226960"/>
              <a:ext cx="3310932" cy="1080000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CD6E433B-39A0-4685-B373-E69D4D09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618" y="226960"/>
              <a:ext cx="1910000" cy="1080000"/>
            </a:xfrm>
            <a:prstGeom prst="rect">
              <a:avLst/>
            </a:prstGeom>
          </p:spPr>
        </p:pic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369EAD50-ACFA-42E5-A710-BFAA763E2A3E}"/>
              </a:ext>
            </a:extLst>
          </p:cNvPr>
          <p:cNvGrpSpPr/>
          <p:nvPr/>
        </p:nvGrpSpPr>
        <p:grpSpPr>
          <a:xfrm>
            <a:off x="3777031" y="5329614"/>
            <a:ext cx="4637924" cy="1159900"/>
            <a:chOff x="3950526" y="5016219"/>
            <a:chExt cx="4637924" cy="1159900"/>
          </a:xfrm>
        </p:grpSpPr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1B6ECC18-B08B-45BC-8B17-41E6A028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87167" y="5016219"/>
              <a:ext cx="1817651" cy="330799"/>
            </a:xfrm>
            <a:prstGeom prst="rect">
              <a:avLst/>
            </a:prstGeom>
          </p:spPr>
        </p:pic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C3838FD0-8648-4ECC-AFEE-D027468AD646}"/>
                </a:ext>
              </a:extLst>
            </p:cNvPr>
            <p:cNvSpPr/>
            <p:nvPr/>
          </p:nvSpPr>
          <p:spPr>
            <a:xfrm>
              <a:off x="3950526" y="5437455"/>
              <a:ext cx="463792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ul. Wadowicka 8a, 30-415 Kraków</a:t>
              </a:r>
              <a:br>
                <a:rPr lang="pl-PL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tel.:+48 12 425-06-25; +48 12 295-08-25</a:t>
              </a:r>
              <a:br>
                <a:rPr lang="pl-PL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www.smallgis.pl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51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20A0E7-9BBC-4731-960A-184BD63F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Edycja danych SIPAM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86F4E84-ED38-472E-BD9B-B5E0C85E7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9315"/>
            <a:ext cx="3006897" cy="4320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1C909AE-5D3E-40B9-85A9-30DC19AED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38" y="1609315"/>
            <a:ext cx="3211123" cy="4320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6551859-367C-411E-9F19-3A154D9A3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49" y="1609315"/>
            <a:ext cx="3184062" cy="4320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E7311C7-263A-470C-9DEF-ACC40F486EA3}"/>
              </a:ext>
            </a:extLst>
          </p:cNvPr>
          <p:cNvSpPr txBox="1"/>
          <p:nvPr/>
        </p:nvSpPr>
        <p:spPr>
          <a:xfrm>
            <a:off x="8131277" y="6492875"/>
            <a:ext cx="4060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hlinkClick r:id="rId5"/>
              </a:rPr>
              <a:t>https://docs.qgis.org/3.4/en/docs/user_manual/introduction/qgis_gui.html#menu-bar</a:t>
            </a:r>
            <a:endParaRPr lang="pl-PL" sz="8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FFF02D8D-7185-4661-9183-0564CE44F202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E4F4620E-746C-4409-BD98-77428C88B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3B5DBFF4-8AB3-4B83-8927-1EA26ECBD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7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20A0E7-9BBC-4731-960A-184BD63F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Import / Export - danych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E7311C7-263A-470C-9DEF-ACC40F486EA3}"/>
              </a:ext>
            </a:extLst>
          </p:cNvPr>
          <p:cNvSpPr txBox="1"/>
          <p:nvPr/>
        </p:nvSpPr>
        <p:spPr>
          <a:xfrm>
            <a:off x="8131277" y="6492875"/>
            <a:ext cx="4060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hlinkClick r:id="rId2"/>
              </a:rPr>
              <a:t>https://docs.qgis.org/3.4/en/docs/user_manual/introduction/qgis_gui.html#menu-bar</a:t>
            </a:r>
            <a:endParaRPr lang="pl-PL" sz="8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9D7355-B97C-4975-8339-E4FD8A23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Możliwość exportu do różnych formatów</a:t>
            </a:r>
          </a:p>
          <a:p>
            <a:endParaRPr lang="pl-PL" dirty="0"/>
          </a:p>
          <a:p>
            <a:r>
              <a:rPr lang="pl-PL" dirty="0"/>
              <a:t>Możliwość importu danych metodą </a:t>
            </a:r>
          </a:p>
          <a:p>
            <a:pPr marL="0" indent="0">
              <a:buNone/>
            </a:pPr>
            <a:r>
              <a:rPr lang="pl-PL" i="1" dirty="0"/>
              <a:t>drag and drop </a:t>
            </a:r>
          </a:p>
          <a:p>
            <a:pPr marL="0" indent="0">
              <a:buNone/>
            </a:pPr>
            <a:r>
              <a:rPr lang="pl-PL" i="1" dirty="0"/>
              <a:t>(m.in. </a:t>
            </a:r>
            <a:r>
              <a:rPr lang="pl-PL" i="1" dirty="0" err="1"/>
              <a:t>Geobaza</a:t>
            </a:r>
            <a:r>
              <a:rPr lang="pl-PL" i="1" dirty="0"/>
              <a:t> ESRI, </a:t>
            </a:r>
            <a:r>
              <a:rPr lang="pl-PL" i="1" dirty="0" err="1"/>
              <a:t>Spatialite</a:t>
            </a:r>
            <a:r>
              <a:rPr lang="pl-PL" i="1" dirty="0"/>
              <a:t>, </a:t>
            </a:r>
          </a:p>
          <a:p>
            <a:pPr marL="0" indent="0">
              <a:buNone/>
            </a:pPr>
            <a:r>
              <a:rPr lang="pl-PL" i="1" dirty="0"/>
              <a:t>SHP, GML, KML, itp.)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6075B5C-F706-4953-881A-8F303AB8B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1" y="1690688"/>
            <a:ext cx="4443382" cy="3682247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514A7DF-2CF2-4E78-A84D-D3709E46D11B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7CCFEF6A-5251-4CC0-B6AC-DCF34CDB0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86D0788C-CE52-42F1-A8AA-95B53BA42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A03307-BDAF-435B-932F-DFBC8EA8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33" y="1660942"/>
            <a:ext cx="6302478" cy="353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6B78F8E-0539-494D-80D1-57BA338D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Projektowanie map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12C4DD-0675-45ED-B102-F2EB734A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835"/>
            <a:ext cx="4884174" cy="43513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Stan sesji QGIS nazywa się - projektem</a:t>
            </a:r>
          </a:p>
          <a:p>
            <a:r>
              <a:rPr lang="pl-PL" dirty="0"/>
              <a:t>QGIS pracuje nad jednym projektem</a:t>
            </a:r>
          </a:p>
          <a:p>
            <a:r>
              <a:rPr lang="pl-PL" dirty="0"/>
              <a:t>Wszelkie ustawienia mogą być specyficzne dla projektu </a:t>
            </a:r>
          </a:p>
          <a:p>
            <a:r>
              <a:rPr lang="pl-PL" dirty="0"/>
              <a:t>Projektowanie map odbywa się w początkowej fazie w aplikacji głównej, a następnie można przejść do projektowania mapy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E529542-266D-46B8-9F2E-B7AE8606316E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D4F31FC5-BF48-430B-BC82-09C2BD68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C5B028FE-D151-4676-9E5D-9F01CF5C5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B78F8E-0539-494D-80D1-57BA338D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Informacje zapisane w pliku projektu obejmują m.in.: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12C4DD-0675-45ED-B102-F2EB734A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62600" cy="4351338"/>
          </a:xfrm>
        </p:spPr>
        <p:txBody>
          <a:bodyPr>
            <a:normAutofit/>
          </a:bodyPr>
          <a:lstStyle/>
          <a:p>
            <a:r>
              <a:rPr lang="pl-PL" dirty="0"/>
              <a:t>Dodanie warstwy</a:t>
            </a:r>
          </a:p>
          <a:p>
            <a:r>
              <a:rPr lang="pl-PL" dirty="0"/>
              <a:t>Właściwości warstwy, w tym symbolizacja i style</a:t>
            </a:r>
          </a:p>
          <a:p>
            <a:r>
              <a:rPr lang="pl-PL" dirty="0"/>
              <a:t>Projekcja dla widoku mapy</a:t>
            </a:r>
          </a:p>
          <a:p>
            <a:r>
              <a:rPr lang="pl-PL" dirty="0"/>
              <a:t>Ostatnio oglądany zakres</a:t>
            </a:r>
          </a:p>
          <a:p>
            <a:r>
              <a:rPr lang="pl-PL" dirty="0"/>
              <a:t>Układy wydruku</a:t>
            </a:r>
          </a:p>
          <a:p>
            <a:r>
              <a:rPr lang="pl-PL" dirty="0"/>
              <a:t>Wydruk -  ustawienia atlasu</a:t>
            </a:r>
          </a:p>
          <a:p>
            <a:r>
              <a:rPr lang="pl-PL" dirty="0"/>
              <a:t>Ustawienia digitalizacji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AC63E65-628A-40EE-93EF-E0D4AF7F411F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C4461739-EF44-42A7-A540-A410E5B0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C4BBD5F5-9C9C-4A95-8BB3-992069420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42771BE-2BCB-4105-80A8-BE8BABBC0EB1}"/>
              </a:ext>
            </a:extLst>
          </p:cNvPr>
          <p:cNvSpPr txBox="1">
            <a:spLocks/>
          </p:cNvSpPr>
          <p:nvPr/>
        </p:nvSpPr>
        <p:spPr>
          <a:xfrm>
            <a:off x="6001966" y="1510958"/>
            <a:ext cx="5562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Makra projektu</a:t>
            </a:r>
          </a:p>
          <a:p>
            <a:r>
              <a:rPr lang="pl-PL" dirty="0"/>
              <a:t>Style warstw</a:t>
            </a:r>
          </a:p>
          <a:p>
            <a:r>
              <a:rPr lang="pl-PL" dirty="0"/>
              <a:t>Ustawienia wtyczek</a:t>
            </a:r>
          </a:p>
          <a:p>
            <a:r>
              <a:rPr lang="pl-PL" dirty="0"/>
              <a:t>Ustawienia serwera QGIS na karcie ustawień OWS we właściwościach projektu</a:t>
            </a:r>
          </a:p>
          <a:p>
            <a:r>
              <a:rPr lang="pl-PL" dirty="0"/>
              <a:t>Zapytania przechowywane w DB Managerze</a:t>
            </a:r>
          </a:p>
          <a:p>
            <a:r>
              <a:rPr lang="pl-PL" dirty="0"/>
              <a:t>I wiele innych…</a:t>
            </a:r>
          </a:p>
        </p:txBody>
      </p:sp>
    </p:spTree>
    <p:extLst>
      <p:ext uri="{BB962C8B-B14F-4D97-AF65-F5344CB8AC3E}">
        <p14:creationId xmlns:p14="http://schemas.microsoft.com/office/powerpoint/2010/main" val="71215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7EF691-8A51-430F-BFC7-E8DFCD2B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Analizy przestrzenne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0EB5FA-BAE6-432A-ADE7-195E7640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503"/>
            <a:ext cx="10515600" cy="4698644"/>
          </a:xfrm>
        </p:spPr>
        <p:txBody>
          <a:bodyPr/>
          <a:lstStyle/>
          <a:p>
            <a:r>
              <a:rPr lang="pl-PL" dirty="0"/>
              <a:t>Aplikacja QGIS umożliwia wykonywanie analiz przestrzennych zarówno dla danych rastrowych jak i wektorowych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860C1C9-40CF-47A1-91FF-DB850FBCB028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F8A2525C-8045-4E99-8A27-8268C9FAC0B7}"/>
              </a:ext>
            </a:extLst>
          </p:cNvPr>
          <p:cNvGrpSpPr/>
          <p:nvPr/>
        </p:nvGrpSpPr>
        <p:grpSpPr>
          <a:xfrm>
            <a:off x="2226588" y="2224616"/>
            <a:ext cx="7350602" cy="4127853"/>
            <a:chOff x="2259940" y="2608206"/>
            <a:chExt cx="7350602" cy="4127853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5BEE237E-8909-49BC-83CD-FBED31590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828" y="2717759"/>
              <a:ext cx="2543530" cy="1324160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B9C2F1C-D8B2-4FEA-9546-9D63F097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940" y="4041919"/>
              <a:ext cx="3581900" cy="2629267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47E1A884-C191-49EE-8795-EE23109AA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358" y="2717759"/>
              <a:ext cx="2353003" cy="1971950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DC8BC5B4-4F86-4EE5-A951-C9264E65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4541" y="4983214"/>
              <a:ext cx="2400635" cy="1752845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6C34A30D-3B77-412B-BA32-5B540CAC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209" y="2608206"/>
              <a:ext cx="2905530" cy="1095528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3DA984E-8D98-4618-98D6-A1F399C70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169" y="4114065"/>
              <a:ext cx="2848373" cy="1971950"/>
            </a:xfrm>
            <a:prstGeom prst="rect">
              <a:avLst/>
            </a:prstGeom>
          </p:spPr>
        </p:pic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507F2179-DB48-4BC2-ADF6-15C28F1B5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523DC087-F250-48ED-B17B-A41200E08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9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7EF691-8A51-430F-BFC7-E8DFCD2B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Analizy przestrzenne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0EB5FA-BAE6-432A-ADE7-195E7640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178"/>
            <a:ext cx="10515600" cy="4587465"/>
          </a:xfrm>
        </p:spPr>
        <p:txBody>
          <a:bodyPr/>
          <a:lstStyle/>
          <a:p>
            <a:r>
              <a:rPr lang="pl-PL" dirty="0"/>
              <a:t>Aplikacja QGIS umożliwia wykonywanie analiz przestrzennych zarówno dla danych rastrowych jak i wektorowych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E768C8B3-C17A-43AE-92D5-DB8BF794CE95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CF048E05-E097-4868-9DF0-8289FCD630DE}"/>
              </a:ext>
            </a:extLst>
          </p:cNvPr>
          <p:cNvGrpSpPr/>
          <p:nvPr/>
        </p:nvGrpSpPr>
        <p:grpSpPr>
          <a:xfrm>
            <a:off x="2188823" y="2350501"/>
            <a:ext cx="7626286" cy="3503644"/>
            <a:chOff x="2189944" y="2808256"/>
            <a:chExt cx="7626286" cy="3503644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30F9781-7E01-44E8-9EFD-DE13C21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44" y="2808256"/>
              <a:ext cx="2105319" cy="1533739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A428B427-DB0E-43CE-929C-D1C481F29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787" y="2808256"/>
              <a:ext cx="2686425" cy="3067478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347934F9-9B7C-4C84-8CF7-A978C4468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44" y="4476932"/>
              <a:ext cx="2210108" cy="657317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C8A36810-364D-4A29-9218-8C00EEC3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438" y="2808256"/>
              <a:ext cx="2095792" cy="1095528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B1ED4B70-55C6-43E8-9792-D7197D439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016" y="4068762"/>
              <a:ext cx="2248214" cy="657317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3ED82CED-516C-4D2D-A76B-785834F4F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44" y="5216372"/>
              <a:ext cx="2476846" cy="1095528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id="{B6F712AF-7DC8-4188-9D4E-E27885D65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41DD1054-0CCA-464B-A3C1-AE523FE8EC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6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E4743B-BA9F-406B-853B-3F2D0AFB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Obsługa usług OGC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54F303F8-111B-449E-8EA8-A084F02A8D3C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C4D2C5F-223C-4779-AF62-1D8BB652A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5446"/>
            <a:ext cx="180786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C4184BC-D708-4EF8-8994-3250B6658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9316" y="1405950"/>
            <a:ext cx="7012476" cy="446390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F6F4E8E-9335-46B7-AF1B-914E7F716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8A7A229E-C0DA-4E43-B4CE-E3E3396B0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1B2DB-13F2-4F84-ADCA-3C7E80F6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Transformacja danych pomiędzy układami współrzędnych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71EA30-06A3-4589-81BA-6BD213ADF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QGIS obsługuje około 7 000 znanych CRS. Te standardowe CRS są oparte na tych zdefiniowanych przez Europejską Grupę Wyszukiwania Ropy Naftowej (EPSG) i </a:t>
            </a:r>
            <a:r>
              <a:rPr lang="pl-PL" dirty="0" err="1"/>
              <a:t>Institut</a:t>
            </a:r>
            <a:r>
              <a:rPr lang="pl-PL" dirty="0"/>
              <a:t> </a:t>
            </a:r>
            <a:r>
              <a:rPr lang="pl-PL" dirty="0" err="1"/>
              <a:t>Geographique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de France (IGNF) i są udostępniane w QGIS za pośrednictwem podstawowej biblioteki projekcji „</a:t>
            </a:r>
            <a:r>
              <a:rPr lang="pl-PL" dirty="0" err="1"/>
              <a:t>Proj</a:t>
            </a:r>
            <a:r>
              <a:rPr lang="pl-PL" dirty="0"/>
              <a:t>”</a:t>
            </a:r>
          </a:p>
          <a:p>
            <a:pPr algn="just"/>
            <a:r>
              <a:rPr lang="pl-PL" dirty="0"/>
              <a:t>Projekcja może być wykonana trwale na danych ale również wykorzystywana w locie przy przeglądaniu danych</a:t>
            </a:r>
          </a:p>
          <a:p>
            <a:pPr algn="just"/>
            <a:r>
              <a:rPr lang="pl-PL" dirty="0"/>
              <a:t>Każdy projekt mapy musi mieć zdefiniowany układ współrzędnych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8D03E56-246F-4153-A2C5-29A872E178BA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926D484D-1AFF-4744-8D77-1319BE3E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77CC22F8-E430-4F44-B433-A737E6DC9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2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1B2DB-13F2-4F84-ADCA-3C7E80F6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Transformacja danych pomiędzy układami współrzędnych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C9625C0-0FB6-4DA0-B5FE-76281E347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4899" y="1353676"/>
            <a:ext cx="5637582" cy="4351337"/>
          </a:xfr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6640078-AAA5-4932-89DE-3406C1525FDF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E522D0C2-4D70-487A-A722-FDC60E4E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D95B029A-06B5-406F-B6FE-C2D2BC788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35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FCD127-886F-45B8-A77D-1E07723AD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016" y="2645187"/>
            <a:ext cx="11079953" cy="1346200"/>
          </a:xfrm>
        </p:spPr>
        <p:txBody>
          <a:bodyPr>
            <a:normAutofit/>
          </a:bodyPr>
          <a:lstStyle/>
          <a:p>
            <a:pPr algn="ctr"/>
            <a:r>
              <a:rPr lang="pl-PL" sz="66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Dziękujemy za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F7353F60-CB70-4BCB-A5FA-84A062E1CCE8}"/>
              </a:ext>
            </a:extLst>
          </p:cNvPr>
          <p:cNvGrpSpPr/>
          <p:nvPr/>
        </p:nvGrpSpPr>
        <p:grpSpPr>
          <a:xfrm>
            <a:off x="292618" y="226960"/>
            <a:ext cx="11606764" cy="1080000"/>
            <a:chOff x="292618" y="226960"/>
            <a:chExt cx="11606764" cy="108000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1A416C9B-C7FA-40E8-B9C7-B2FAC398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9894" y="226960"/>
              <a:ext cx="2992209" cy="1080000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C8A5F7B5-7009-4725-840A-FA6AC9BCC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8450" y="226960"/>
              <a:ext cx="3310932" cy="1080000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862A549-8467-4871-BD6E-DACF022E0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618" y="226960"/>
              <a:ext cx="1910000" cy="1080000"/>
            </a:xfrm>
            <a:prstGeom prst="rect">
              <a:avLst/>
            </a:prstGeom>
          </p:spPr>
        </p:pic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6A3D1512-6CEA-447B-A598-E8D898530288}"/>
              </a:ext>
            </a:extLst>
          </p:cNvPr>
          <p:cNvGrpSpPr/>
          <p:nvPr/>
        </p:nvGrpSpPr>
        <p:grpSpPr>
          <a:xfrm>
            <a:off x="3777031" y="5329614"/>
            <a:ext cx="4637924" cy="1159900"/>
            <a:chOff x="3950526" y="5016219"/>
            <a:chExt cx="4637924" cy="1159900"/>
          </a:xfrm>
        </p:grpSpPr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C8FBF191-BB28-4213-A759-29FF86EC5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87167" y="5016219"/>
              <a:ext cx="1817651" cy="330799"/>
            </a:xfrm>
            <a:prstGeom prst="rect">
              <a:avLst/>
            </a:prstGeom>
          </p:spPr>
        </p:pic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35F829C7-281D-4271-8642-C1F24FCC1D2E}"/>
                </a:ext>
              </a:extLst>
            </p:cNvPr>
            <p:cNvSpPr/>
            <p:nvPr/>
          </p:nvSpPr>
          <p:spPr>
            <a:xfrm>
              <a:off x="3950526" y="5437455"/>
              <a:ext cx="463792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ul. Wadowicka 8a, 30-415 Kraków</a:t>
              </a:r>
              <a:br>
                <a:rPr lang="pl-PL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tel.:+48 12 425-06-25; +48 12 295-08-25</a:t>
              </a:r>
              <a:br>
                <a:rPr lang="pl-PL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www.smallgis.pl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ytuł 1">
            <a:extLst>
              <a:ext uri="{FF2B5EF4-FFF2-40B4-BE49-F238E27FC236}">
                <a16:creationId xmlns:a16="http://schemas.microsoft.com/office/drawing/2014/main" id="{FE55D5FB-F62E-4446-BE20-E213CB3FBD69}"/>
              </a:ext>
            </a:extLst>
          </p:cNvPr>
          <p:cNvSpPr txBox="1">
            <a:spLocks/>
          </p:cNvSpPr>
          <p:nvPr/>
        </p:nvSpPr>
        <p:spPr>
          <a:xfrm>
            <a:off x="708416" y="2797587"/>
            <a:ext cx="11079953" cy="134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600" b="1" dirty="0">
                <a:latin typeface="Calibri" panose="020F0502020204030204" pitchFamily="34" charset="0"/>
                <a:cs typeface="Calibri" panose="020F0502020204030204" pitchFamily="34" charset="0"/>
              </a:rPr>
              <a:t>Dziękuje za uwagę</a:t>
            </a:r>
          </a:p>
        </p:txBody>
      </p:sp>
    </p:spTree>
    <p:extLst>
      <p:ext uri="{BB962C8B-B14F-4D97-AF65-F5344CB8AC3E}">
        <p14:creationId xmlns:p14="http://schemas.microsoft.com/office/powerpoint/2010/main" val="338722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AB6905-2B45-4272-836B-9838B09E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QGIS 3.4.7 64-bit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B55BC5F-2874-4388-8916-762446E7E5B0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6B7D99AC-0F62-4215-AA9C-59E21FCD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FFFE03D3-0BD8-4C21-9F98-06E5FA848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  <p:pic>
        <p:nvPicPr>
          <p:cNvPr id="9" name="Symbol zastępczy zawartości 4">
            <a:extLst>
              <a:ext uri="{FF2B5EF4-FFF2-40B4-BE49-F238E27FC236}">
                <a16:creationId xmlns:a16="http://schemas.microsoft.com/office/drawing/2014/main" id="{F710341C-2135-4091-B1D2-E1DA60F04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01" y="1916159"/>
            <a:ext cx="5715798" cy="2734057"/>
          </a:xfrm>
        </p:spPr>
      </p:pic>
    </p:spTree>
    <p:extLst>
      <p:ext uri="{BB962C8B-B14F-4D97-AF65-F5344CB8AC3E}">
        <p14:creationId xmlns:p14="http://schemas.microsoft.com/office/powerpoint/2010/main" val="419734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FC0A55-ACFF-4B1C-9BDD-C2362606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QGIS 3.4.7 64-bit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AA8896-1199-4D27-B08B-2357094B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Wolne i otwarte oprogramowanie </a:t>
            </a:r>
            <a:r>
              <a:rPr lang="pl-PL" dirty="0" err="1"/>
              <a:t>geoinformacyjne</a:t>
            </a:r>
            <a:r>
              <a:rPr lang="pl-PL" dirty="0"/>
              <a:t> – OpenSource</a:t>
            </a:r>
          </a:p>
          <a:p>
            <a:pPr algn="just"/>
            <a:r>
              <a:rPr lang="pl-PL" dirty="0"/>
              <a:t>Projekt QGIS jest częścią Fundacji Open Source Geospatial (OSGeo)</a:t>
            </a:r>
          </a:p>
          <a:p>
            <a:pPr algn="just"/>
            <a:r>
              <a:rPr lang="pl-PL" dirty="0"/>
              <a:t>Jest najszybciej rozwijającym się oprogramowaniem typy GIS, które jest w całości dostępne bezpłatnie</a:t>
            </a:r>
          </a:p>
          <a:p>
            <a:pPr algn="just"/>
            <a:r>
              <a:rPr lang="pl-PL" dirty="0"/>
              <a:t>Prosty i intuicyjny w użytkowaniu</a:t>
            </a:r>
          </a:p>
          <a:p>
            <a:pPr algn="just"/>
            <a:r>
              <a:rPr lang="pl-PL" dirty="0"/>
              <a:t>Posiada wiele darmowych wtyczek, dzięki czemu praca staje się łatwiejsza i bardziej wygodna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636A5C6-8395-48ED-B092-D762A8072B65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457BFDB0-2CE1-41B0-BCC8-51AE06C4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EFA8699B-76A5-4B1A-94A0-5AE1F921F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8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D29AD1-4A8D-42D3-B214-3641A922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Główne narzędzia oprogramowania desktop SIPAM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9D36D1-0A52-4A04-A733-302F2B823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305"/>
            <a:ext cx="10515600" cy="4351338"/>
          </a:xfrm>
        </p:spPr>
        <p:txBody>
          <a:bodyPr/>
          <a:lstStyle/>
          <a:p>
            <a:pPr algn="just"/>
            <a:r>
              <a:rPr lang="pl-PL" dirty="0"/>
              <a:t>Edycja danych SIPAM</a:t>
            </a:r>
          </a:p>
          <a:p>
            <a:pPr algn="just"/>
            <a:r>
              <a:rPr lang="pl-PL" dirty="0"/>
              <a:t>Dostęp do danych SIPAM tylko dla uprawnionych użytkowników</a:t>
            </a:r>
          </a:p>
          <a:p>
            <a:pPr algn="just"/>
            <a:r>
              <a:rPr lang="pl-PL" dirty="0"/>
              <a:t>Możliwość importowania/</a:t>
            </a:r>
            <a:r>
              <a:rPr lang="pl-PL" dirty="0" err="1"/>
              <a:t>exportowania</a:t>
            </a:r>
            <a:r>
              <a:rPr lang="pl-PL" dirty="0"/>
              <a:t> danych do/z bazy SIPAM</a:t>
            </a:r>
          </a:p>
          <a:p>
            <a:pPr algn="just"/>
            <a:r>
              <a:rPr lang="pl-PL" dirty="0"/>
              <a:t>Obsługa szerokiej gamy formatów typu GIS dla danych wektorowych </a:t>
            </a:r>
            <a:br>
              <a:rPr lang="pl-PL" dirty="0"/>
            </a:br>
            <a:r>
              <a:rPr lang="pl-PL" dirty="0"/>
              <a:t>i rastrowych </a:t>
            </a:r>
          </a:p>
          <a:p>
            <a:pPr algn="just"/>
            <a:r>
              <a:rPr lang="pl-PL" dirty="0"/>
              <a:t>Możliwość zapisu, pobierania i modyfikowania projektów map, sposobu wyświetlania warstwy</a:t>
            </a:r>
          </a:p>
          <a:p>
            <a:pPr algn="just"/>
            <a:r>
              <a:rPr lang="pl-PL" dirty="0"/>
              <a:t>Możliwość wykonywania analiz przestrzennych zarówno na danych wektorowych, jak i rastrowych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BDDDBAE-0A8D-40D3-B218-535F3DE1BE10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E0BC4E47-E43D-4B1B-8BB3-8CD2F61D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6B91B1A6-C0A5-4FA9-93E5-8E995E4C7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D29AD1-4A8D-42D3-B214-3641A922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Główne narzędzia oprogramowania desktop SIPAM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9D36D1-0A52-4A04-A733-302F2B823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Obsługa usług OGC takich jak WMS, WMTS, WFS</a:t>
            </a:r>
          </a:p>
          <a:p>
            <a:pPr algn="just"/>
            <a:r>
              <a:rPr lang="pl-PL" dirty="0"/>
              <a:t>Możliwość importu danych w formacie GML</a:t>
            </a:r>
          </a:p>
          <a:p>
            <a:pPr algn="just"/>
            <a:r>
              <a:rPr lang="pl-PL" dirty="0"/>
              <a:t>Transformacja danych pomiędzy układami współrzędnych, w tym transformacja w czasie rzeczywistym</a:t>
            </a:r>
          </a:p>
          <a:p>
            <a:pPr algn="just"/>
            <a:r>
              <a:rPr lang="pl-PL" dirty="0"/>
              <a:t>I wiele innych…</a:t>
            </a:r>
          </a:p>
          <a:p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181547E-A095-4EFA-B8BC-720F764C56BE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056F9F2A-CA85-4991-94D4-B25F2149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5E3F6B6B-27DF-49D1-9724-2114D9D3C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6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C0D59A-F9C1-4A7F-8D8F-5B157C16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Dodawanie połączenia do bazy SIPAM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3C277E2-8EA1-488C-B645-601DF155F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3" y="1572701"/>
            <a:ext cx="2734057" cy="4324954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2E8DD2B-6A86-4F84-AA24-71220A738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43" y="1572701"/>
            <a:ext cx="2734057" cy="432495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B8FF50-D0B1-4F4B-A0F1-30E005086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43" y="1572702"/>
            <a:ext cx="2607655" cy="4204772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D8266D2C-096D-4E44-8FB5-BE4C29C47D96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97B41744-A277-49C7-8F48-AD61804C6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3ACA2F64-090A-4515-AE4F-C7152A6E5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16E9D2-171E-440B-8BA7-F71CB643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Wczytywanie i przeglądanie danych SIPAM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F1F3E63-BE3D-44DD-AC3C-EE7F7FB9C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5" y="1491329"/>
            <a:ext cx="1825781" cy="4351338"/>
          </a:xfrm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2DA1912F-833D-4D01-B53F-C952FD06C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24" y="1491329"/>
            <a:ext cx="1825781" cy="4351338"/>
          </a:xfrm>
          <a:prstGeom prst="rect">
            <a:avLst/>
          </a:prstGeom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AB71B062-C676-4200-887D-E2991AC0FF05}"/>
              </a:ext>
            </a:extLst>
          </p:cNvPr>
          <p:cNvSpPr/>
          <p:nvPr/>
        </p:nvSpPr>
        <p:spPr>
          <a:xfrm>
            <a:off x="3346729" y="1898159"/>
            <a:ext cx="1559568" cy="354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Konfiguracja</a:t>
            </a:r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103D4352-3899-4F2C-A07D-5ACE7F30DD05}"/>
              </a:ext>
            </a:extLst>
          </p:cNvPr>
          <p:cNvSpPr/>
          <p:nvPr/>
        </p:nvSpPr>
        <p:spPr>
          <a:xfrm>
            <a:off x="3496488" y="2103118"/>
            <a:ext cx="1676022" cy="5180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Dane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6A0A8479-A3C4-4870-8CA6-BDA4783FA934}"/>
              </a:ext>
            </a:extLst>
          </p:cNvPr>
          <p:cNvSpPr/>
          <p:nvPr/>
        </p:nvSpPr>
        <p:spPr>
          <a:xfrm>
            <a:off x="3780694" y="2400195"/>
            <a:ext cx="1850494" cy="5180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Pasy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47951F2B-0B5E-4C3A-8159-B1E0122EDDB7}"/>
              </a:ext>
            </a:extLst>
          </p:cNvPr>
          <p:cNvSpPr/>
          <p:nvPr/>
        </p:nvSpPr>
        <p:spPr>
          <a:xfrm>
            <a:off x="3955164" y="2713447"/>
            <a:ext cx="2920561" cy="19938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Importy</a:t>
            </a: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5D9F545F-0C66-4612-A058-60DBF0BF8EB2}"/>
              </a:ext>
            </a:extLst>
          </p:cNvPr>
          <p:cNvSpPr/>
          <p:nvPr/>
        </p:nvSpPr>
        <p:spPr>
          <a:xfrm>
            <a:off x="3634866" y="4379417"/>
            <a:ext cx="1676022" cy="9398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Dane</a:t>
            </a:r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7C1A33F3-6B1F-4B24-B268-6E8A3878551E}"/>
              </a:ext>
            </a:extLst>
          </p:cNvPr>
          <p:cNvSpPr/>
          <p:nvPr/>
        </p:nvSpPr>
        <p:spPr>
          <a:xfrm>
            <a:off x="3734100" y="5117040"/>
            <a:ext cx="2578209" cy="9398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Metadane i pozostałe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08A8294-650D-4638-9363-079E81FB1BE3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>
            <a:extLst>
              <a:ext uri="{FF2B5EF4-FFF2-40B4-BE49-F238E27FC236}">
                <a16:creationId xmlns:a16="http://schemas.microsoft.com/office/drawing/2014/main" id="{44770859-0397-469F-A4AC-E6C17C912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062E3112-A5CC-4181-A01E-2A94C5E6B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9AA07-5E3D-4F4A-8AAF-741BB97B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Wczytywanie i przeglądanie danych SIPAM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D790BB-25A6-4BD4-813F-1ED29A056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Wczytywanie danych ze schematu map</a:t>
            </a:r>
          </a:p>
          <a:p>
            <a:r>
              <a:rPr lang="pl-PL" dirty="0"/>
              <a:t>Pracujemy na oryginalnych danych, nie na widokach. Widoki oznaczone są nazwą </a:t>
            </a:r>
            <a:r>
              <a:rPr lang="pl-PL" dirty="0" err="1"/>
              <a:t>a_view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D9F1F7-B155-4713-95CF-417F2F9C8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4734586" cy="181952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F7A707F-A3E1-432D-B56B-971105E64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48" y="3429000"/>
            <a:ext cx="5325528" cy="1721383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46C2560-A851-42E8-A074-51A55830A1E8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5DC60492-A6DB-4928-A810-E5FB860E2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9578456B-31EC-4285-B5C4-3F156C388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1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20A0E7-9BBC-4731-960A-184BD63F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A1770"/>
                </a:solidFill>
                <a:latin typeface="+mn-lt"/>
              </a:rPr>
              <a:t>Edycja danych SIPAM – dodanie nowego obiektu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56EA419-4768-4D3F-A8B8-4EACA6352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8176"/>
            <a:ext cx="10515600" cy="3526236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F564285-61B3-4FA3-9B2B-7E26751ED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83" y="1658236"/>
            <a:ext cx="4557320" cy="4106176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FC09809-CE04-4386-BBAD-6918BC31343B}"/>
              </a:ext>
            </a:extLst>
          </p:cNvPr>
          <p:cNvCxnSpPr/>
          <p:nvPr/>
        </p:nvCxnSpPr>
        <p:spPr>
          <a:xfrm>
            <a:off x="408562" y="6001971"/>
            <a:ext cx="11186808" cy="0"/>
          </a:xfrm>
          <a:prstGeom prst="line">
            <a:avLst/>
          </a:prstGeom>
          <a:ln w="15875" cmpd="sng">
            <a:solidFill>
              <a:srgbClr val="C0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49CE9268-27DD-47C2-8046-BC058F48B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437" y="6032517"/>
            <a:ext cx="1772895" cy="639904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12B40341-A45A-4F55-8EB9-331624A79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668" y="6226469"/>
            <a:ext cx="138467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572</Words>
  <Application>Microsoft Office PowerPoint</Application>
  <PresentationFormat>Panoramiczny</PresentationFormat>
  <Paragraphs>76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Obsługa narzędzi dostępnych w oprogramowaniu desktop SIPAM</vt:lpstr>
      <vt:lpstr>QGIS 3.4.7 64-bit</vt:lpstr>
      <vt:lpstr>QGIS 3.4.7 64-bit</vt:lpstr>
      <vt:lpstr>Główne narzędzia oprogramowania desktop SIPAM</vt:lpstr>
      <vt:lpstr>Główne narzędzia oprogramowania desktop SIPAM</vt:lpstr>
      <vt:lpstr>Dodawanie połączenia do bazy SIPAM</vt:lpstr>
      <vt:lpstr>Wczytywanie i przeglądanie danych SIPAM</vt:lpstr>
      <vt:lpstr>Wczytywanie i przeglądanie danych SIPAM</vt:lpstr>
      <vt:lpstr>Edycja danych SIPAM – dodanie nowego obiektu</vt:lpstr>
      <vt:lpstr>Edycja danych SIPAM</vt:lpstr>
      <vt:lpstr>Import / Export - danych</vt:lpstr>
      <vt:lpstr>Projektowanie map</vt:lpstr>
      <vt:lpstr>Informacje zapisane w pliku projektu obejmują m.in.:</vt:lpstr>
      <vt:lpstr>Analizy przestrzenne</vt:lpstr>
      <vt:lpstr>Analizy przestrzenne</vt:lpstr>
      <vt:lpstr>Obsługa usług OGC</vt:lpstr>
      <vt:lpstr>Transformacja danych pomiędzy układami współrzędnych</vt:lpstr>
      <vt:lpstr>Transformacja danych pomiędzy układami współrzędnych</vt:lpstr>
      <vt:lpstr>Dziękujemy 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Obsługa narzędzi dostępnych w oprogramowaniu desktop SIPAM</dc:title>
  <dc:creator>przemyslaw.stuglik@MIX.SMALLGIS.PL</dc:creator>
  <cp:lastModifiedBy>smallgis</cp:lastModifiedBy>
  <cp:revision>20</cp:revision>
  <dcterms:created xsi:type="dcterms:W3CDTF">2020-06-16T05:20:27Z</dcterms:created>
  <dcterms:modified xsi:type="dcterms:W3CDTF">2020-07-02T19:00:24Z</dcterms:modified>
</cp:coreProperties>
</file>